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ábor Karsay" initials="GK" lastIdx="5" clrIdx="0">
    <p:extLst>
      <p:ext uri="{19B8F6BF-5375-455C-9EA6-DF929625EA0E}">
        <p15:presenceInfo xmlns:p15="http://schemas.microsoft.com/office/powerpoint/2012/main" userId="a6873e7607b044c4" providerId="Windows Live"/>
      </p:ext>
    </p:extLst>
  </p:cmAuthor>
  <p:cmAuthor id="2" name="Karsay Gábor" initials="KG" lastIdx="5" clrIdx="1">
    <p:extLst>
      <p:ext uri="{19B8F6BF-5375-455C-9EA6-DF929625EA0E}">
        <p15:presenceInfo xmlns:p15="http://schemas.microsoft.com/office/powerpoint/2012/main" userId="Karsay Gáb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950"/>
    <a:srgbClr val="ED1C24"/>
    <a:srgbClr val="253A6D"/>
    <a:srgbClr val="65A6E9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Közepesen sötét stílus 2 – 3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Stijl, donker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Stijl, gemiddeld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ijl, licht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Stijl, donker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Stijl, thema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1" autoAdjust="0"/>
    <p:restoredTop sz="86427" autoAdjust="0"/>
  </p:normalViewPr>
  <p:slideViewPr>
    <p:cSldViewPr snapToGrid="0" showGuides="1">
      <p:cViewPr varScale="1">
        <p:scale>
          <a:sx n="129" d="100"/>
          <a:sy n="129" d="100"/>
        </p:scale>
        <p:origin x="632" y="192"/>
      </p:cViewPr>
      <p:guideLst/>
    </p:cSldViewPr>
  </p:slideViewPr>
  <p:outlineViewPr>
    <p:cViewPr>
      <p:scale>
        <a:sx n="33" d="100"/>
        <a:sy n="33" d="100"/>
      </p:scale>
      <p:origin x="0" y="-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496"/>
    </p:cViewPr>
  </p:sorterViewPr>
  <p:notesViewPr>
    <p:cSldViewPr snapToGrid="0" showGuides="1">
      <p:cViewPr varScale="1">
        <p:scale>
          <a:sx n="114" d="100"/>
          <a:sy n="114" d="100"/>
        </p:scale>
        <p:origin x="30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308A0-4834-470F-A733-75DC5630F61A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19F3A-34F7-4A41-AFD2-14A048492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0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rgbClr val="35353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8770963" y="4791194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8" name="TextBox 17"/>
          <p:cNvSpPr txBox="1"/>
          <p:nvPr userDrawn="1"/>
        </p:nvSpPr>
        <p:spPr>
          <a:xfrm>
            <a:off x="8787320" y="4870244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3545434-8C59-CD43-8C9C-E394FD8056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313" y="143405"/>
            <a:ext cx="969229" cy="360000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CAFECD9-6D3F-4C43-9E78-A9CA93D7F5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472245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339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1029" userDrawn="1">
          <p15:clr>
            <a:srgbClr val="FBAE40"/>
          </p15:clr>
        </p15:guide>
        <p15:guide id="2" pos="375" userDrawn="1">
          <p15:clr>
            <a:srgbClr val="FBAE40"/>
          </p15:clr>
        </p15:guide>
        <p15:guide id="3" pos="5385" userDrawn="1">
          <p15:clr>
            <a:srgbClr val="FBAE40"/>
          </p15:clr>
        </p15:guide>
        <p15:guide id="4" orient="horz" pos="28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286116" y="1635125"/>
            <a:ext cx="5246698" cy="3024187"/>
          </a:xfrm>
          <a:prstGeom prst="rect">
            <a:avLst/>
          </a:prstGeom>
        </p:spPr>
        <p:txBody>
          <a:bodyPr/>
          <a:lstStyle>
            <a:lvl1pPr algn="ctr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 lang="en-US" sz="3000" b="0" i="0" cap="none" spc="0" baseline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rgbClr val="353535"/>
                </a:solidFill>
                <a:latin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D65AC4BF-502D-644F-920A-100FAD9A71BE}"/>
              </a:ext>
            </a:extLst>
          </p:cNvPr>
          <p:cNvSpPr/>
          <p:nvPr userDrawn="1"/>
        </p:nvSpPr>
        <p:spPr>
          <a:xfrm>
            <a:off x="8736252" y="4782619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B92A14D6-4D63-E34C-AE4E-649C3D54E0B6}"/>
              </a:ext>
            </a:extLst>
          </p:cNvPr>
          <p:cNvSpPr txBox="1"/>
          <p:nvPr userDrawn="1"/>
        </p:nvSpPr>
        <p:spPr>
          <a:xfrm>
            <a:off x="8758868" y="4852026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164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892" userDrawn="1">
          <p15:clr>
            <a:srgbClr val="FBAE40"/>
          </p15:clr>
        </p15:guide>
        <p15:guide id="2" pos="5384" userDrawn="1">
          <p15:clr>
            <a:srgbClr val="FBAE40"/>
          </p15:clr>
        </p15:guide>
        <p15:guide id="3" orient="horz" pos="1028" userDrawn="1">
          <p15:clr>
            <a:srgbClr val="FBAE40"/>
          </p15:clr>
        </p15:guide>
        <p15:guide id="4" pos="37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595313" y="1635125"/>
            <a:ext cx="3689350" cy="3024187"/>
          </a:xfrm>
          <a:prstGeom prst="rect">
            <a:avLst/>
          </a:prstGeom>
        </p:spPr>
        <p:txBody>
          <a:bodyPr/>
          <a:lstStyle>
            <a:lvl1pPr algn="ctr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 lang="en-US" sz="3000" b="0" i="0" cap="none" spc="0" baseline="0" dirty="0">
                <a:solidFill>
                  <a:srgbClr val="35353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rgbClr val="353535"/>
                </a:solidFill>
                <a:latin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843463" y="1635125"/>
            <a:ext cx="3689350" cy="3024187"/>
          </a:xfrm>
          <a:prstGeom prst="rect">
            <a:avLst/>
          </a:prstGeom>
        </p:spPr>
        <p:txBody>
          <a:bodyPr/>
          <a:lstStyle>
            <a:lvl1pPr algn="ctr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2F8BBB-11A9-CC45-AC50-084879026040}"/>
              </a:ext>
            </a:extLst>
          </p:cNvPr>
          <p:cNvSpPr/>
          <p:nvPr userDrawn="1"/>
        </p:nvSpPr>
        <p:spPr>
          <a:xfrm>
            <a:off x="8736252" y="4782619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8501D555-A6C2-564E-A7CD-56592D874718}"/>
              </a:ext>
            </a:extLst>
          </p:cNvPr>
          <p:cNvSpPr txBox="1"/>
          <p:nvPr userDrawn="1"/>
        </p:nvSpPr>
        <p:spPr>
          <a:xfrm>
            <a:off x="8758868" y="4852026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74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892" userDrawn="1">
          <p15:clr>
            <a:srgbClr val="FBAE40"/>
          </p15:clr>
        </p15:guide>
        <p15:guide id="2" pos="5385" userDrawn="1">
          <p15:clr>
            <a:srgbClr val="FBAE40"/>
          </p15:clr>
        </p15:guide>
        <p15:guide id="3" pos="377" userDrawn="1">
          <p15:clr>
            <a:srgbClr val="FBAE40"/>
          </p15:clr>
        </p15:guide>
        <p15:guide id="4" orient="horz" pos="102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4">
            <a:extLst>
              <a:ext uri="{FF2B5EF4-FFF2-40B4-BE49-F238E27FC236}">
                <a16:creationId xmlns:a16="http://schemas.microsoft.com/office/drawing/2014/main" id="{3D0F75E7-E37E-D942-8194-67B8AEB178F9}"/>
              </a:ext>
            </a:extLst>
          </p:cNvPr>
          <p:cNvSpPr/>
          <p:nvPr userDrawn="1"/>
        </p:nvSpPr>
        <p:spPr>
          <a:xfrm>
            <a:off x="8736252" y="4782619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80613E2C-99B9-074F-AB98-5600EB3A63D4}"/>
              </a:ext>
            </a:extLst>
          </p:cNvPr>
          <p:cNvSpPr txBox="1"/>
          <p:nvPr userDrawn="1"/>
        </p:nvSpPr>
        <p:spPr>
          <a:xfrm>
            <a:off x="8758868" y="4852026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4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4362" y="2021682"/>
            <a:ext cx="4271963" cy="2621756"/>
          </a:xfrm>
          <a:prstGeom prst="rect">
            <a:avLst/>
          </a:prstGeom>
        </p:spPr>
        <p:txBody>
          <a:bodyPr/>
          <a:lstStyle>
            <a:lvl1pPr algn="l" rtl="0">
              <a:defRPr sz="1200" b="0" i="0">
                <a:latin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 lang="en-US" sz="3000" b="0" i="0" cap="none" spc="0" baseline="0" dirty="0">
                <a:solidFill>
                  <a:srgbClr val="35353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rgbClr val="353535"/>
                </a:solidFill>
                <a:latin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F96743BC-1D4A-0C4B-9F25-15BC7CD29631}"/>
              </a:ext>
            </a:extLst>
          </p:cNvPr>
          <p:cNvSpPr/>
          <p:nvPr userDrawn="1"/>
        </p:nvSpPr>
        <p:spPr>
          <a:xfrm>
            <a:off x="8736252" y="4782619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EE5BB11F-6E49-894E-A94A-35CB4B1E2571}"/>
              </a:ext>
            </a:extLst>
          </p:cNvPr>
          <p:cNvSpPr txBox="1"/>
          <p:nvPr userDrawn="1"/>
        </p:nvSpPr>
        <p:spPr>
          <a:xfrm>
            <a:off x="8758868" y="4852026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562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1029" userDrawn="1">
          <p15:clr>
            <a:srgbClr val="FBAE40"/>
          </p15:clr>
        </p15:guide>
        <p15:guide id="2" pos="5385" userDrawn="1">
          <p15:clr>
            <a:srgbClr val="FBAE40"/>
          </p15:clr>
        </p15:guide>
        <p15:guide id="3" pos="375" userDrawn="1">
          <p15:clr>
            <a:srgbClr val="FBAE40"/>
          </p15:clr>
        </p15:guide>
        <p15:guide id="4" orient="horz" pos="28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oject Slide Show in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636169" y="1905000"/>
            <a:ext cx="1869281" cy="2476500"/>
          </a:xfrm>
          <a:prstGeom prst="rect">
            <a:avLst/>
          </a:prstGeom>
        </p:spPr>
        <p:txBody>
          <a:bodyPr/>
          <a:lstStyle>
            <a:lvl1pPr algn="l" rtl="0">
              <a:defRPr sz="1200" b="0" i="0">
                <a:latin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 lang="en-US" sz="3000" b="0" i="0" cap="none" spc="0" baseline="0" dirty="0">
                <a:solidFill>
                  <a:srgbClr val="35353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rgbClr val="353535"/>
                </a:solidFill>
                <a:latin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D0BA2CFE-4C05-A74C-AEC4-AC467F0CBF78}"/>
              </a:ext>
            </a:extLst>
          </p:cNvPr>
          <p:cNvSpPr/>
          <p:nvPr userDrawn="1"/>
        </p:nvSpPr>
        <p:spPr>
          <a:xfrm>
            <a:off x="8736252" y="4782619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70325EF5-5126-B14B-A67F-C7469F9D1CB7}"/>
              </a:ext>
            </a:extLst>
          </p:cNvPr>
          <p:cNvSpPr txBox="1"/>
          <p:nvPr userDrawn="1"/>
        </p:nvSpPr>
        <p:spPr>
          <a:xfrm>
            <a:off x="8758868" y="4852026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0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1029" userDrawn="1">
          <p15:clr>
            <a:srgbClr val="FBAE40"/>
          </p15:clr>
        </p15:guide>
        <p15:guide id="2" pos="5384" userDrawn="1">
          <p15:clr>
            <a:srgbClr val="FBAE40"/>
          </p15:clr>
        </p15:guide>
        <p15:guide id="3" orient="horz" pos="2892" userDrawn="1">
          <p15:clr>
            <a:srgbClr val="FBAE40"/>
          </p15:clr>
        </p15:guide>
        <p15:guide id="4" pos="3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.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2"/>
          </p:nvPr>
        </p:nvSpPr>
        <p:spPr>
          <a:xfrm>
            <a:off x="1428749" y="2143125"/>
            <a:ext cx="1419225" cy="2136775"/>
          </a:xfrm>
          <a:prstGeom prst="rect">
            <a:avLst/>
          </a:prstGeom>
        </p:spPr>
        <p:txBody>
          <a:bodyPr/>
          <a:lstStyle>
            <a:lvl1pPr algn="ctr" rtl="0">
              <a:defRPr sz="15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 lang="en-US" sz="3000" b="0" i="0" cap="none" spc="0" baseline="0" dirty="0">
                <a:solidFill>
                  <a:srgbClr val="35353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rgbClr val="35353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BCCC6465-D015-A440-A16E-B78FA9CDBC6E}"/>
              </a:ext>
            </a:extLst>
          </p:cNvPr>
          <p:cNvSpPr/>
          <p:nvPr userDrawn="1"/>
        </p:nvSpPr>
        <p:spPr>
          <a:xfrm>
            <a:off x="8736252" y="4782619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BD31A97-EA2F-BA44-B9E6-83E0E13EE321}"/>
              </a:ext>
            </a:extLst>
          </p:cNvPr>
          <p:cNvSpPr txBox="1"/>
          <p:nvPr userDrawn="1"/>
        </p:nvSpPr>
        <p:spPr>
          <a:xfrm>
            <a:off x="8758868" y="4852026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359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1029" userDrawn="1">
          <p15:clr>
            <a:srgbClr val="FBAE40"/>
          </p15:clr>
        </p15:guide>
        <p15:guide id="2" pos="5385" userDrawn="1">
          <p15:clr>
            <a:srgbClr val="FBAE40"/>
          </p15:clr>
        </p15:guide>
        <p15:guide id="3" orient="horz" pos="2892" userDrawn="1">
          <p15:clr>
            <a:srgbClr val="FBAE40"/>
          </p15:clr>
        </p15:guide>
        <p15:guide id="4" pos="37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algn="l" rtl="0">
              <a:defRPr sz="1600"/>
            </a:lvl1pPr>
          </a:lstStyle>
          <a:p>
            <a:endParaRPr lang="ar-SA"/>
          </a:p>
        </p:txBody>
      </p:sp>
      <p:sp>
        <p:nvSpPr>
          <p:cNvPr id="4" name="Oval 14">
            <a:extLst>
              <a:ext uri="{FF2B5EF4-FFF2-40B4-BE49-F238E27FC236}">
                <a16:creationId xmlns:a16="http://schemas.microsoft.com/office/drawing/2014/main" id="{D27E4536-7BCA-BD48-A579-C3A0DB08E1C3}"/>
              </a:ext>
            </a:extLst>
          </p:cNvPr>
          <p:cNvSpPr/>
          <p:nvPr userDrawn="1"/>
        </p:nvSpPr>
        <p:spPr>
          <a:xfrm>
            <a:off x="8736252" y="4782619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FD66FBAC-FE9B-8746-8E42-2E6427336559}"/>
              </a:ext>
            </a:extLst>
          </p:cNvPr>
          <p:cNvSpPr txBox="1"/>
          <p:nvPr userDrawn="1"/>
        </p:nvSpPr>
        <p:spPr>
          <a:xfrm>
            <a:off x="8758868" y="4852026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45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36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algn="l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1780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Page With Opacit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algn="l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423D428-73CF-144D-AA60-AB0BBC5062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680000"/>
            <a:ext cx="9144000" cy="2286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lIns="18000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047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962400" y="673412"/>
            <a:ext cx="1219200" cy="1219200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450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P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algn="l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80B16AF-C4C6-E945-936F-F68199BFCD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rgbClr val="35353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04309F29-2E6D-2F46-8977-3D33081B4A5D}"/>
              </a:ext>
            </a:extLst>
          </p:cNvPr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DCB65AB-5B74-3747-A566-59A0542F4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 lang="en-US" sz="1000" b="0" i="0" dirty="0">
                <a:solidFill>
                  <a:srgbClr val="35353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D5E0574-BC89-F04C-A62C-C5F4CE9AA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313" y="472245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rgbClr val="35353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67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ackground Full Slide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0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ackground Full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1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Background Full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6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With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B5C7AE0-633F-EA4F-B9A0-A65A0E5647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68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C337317-E4DD-D843-AB14-531CB071DF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28027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 With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B5C7AE0-633F-EA4F-B9A0-A65A0E5647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68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0D543FB-6041-8D47-B014-677E975721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9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hite With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B5C7AE0-633F-EA4F-B9A0-A65A0E5647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68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5B3B1DA-4F60-274C-BCF3-5A1E1875F7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 With Footer">
    <p:bg>
      <p:bgPr>
        <a:gradFill>
          <a:gsLst>
            <a:gs pos="0">
              <a:srgbClr val="F14950">
                <a:alpha val="81000"/>
                <a:lumMod val="81000"/>
              </a:srgbClr>
            </a:gs>
            <a:gs pos="81000">
              <a:srgbClr val="253A6D">
                <a:lumMod val="80000"/>
                <a:alpha val="77000"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CFD4F26-D4EE-D94B-96EE-6E4FC008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" t="21792" r="14573" b="6129"/>
          <a:stretch/>
        </p:blipFill>
        <p:spPr>
          <a:xfrm>
            <a:off x="-69575" y="0"/>
            <a:ext cx="9213575" cy="5143500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B5C7AE0-633F-EA4F-B9A0-A65A0E5647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68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68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bg>
      <p:bgPr>
        <a:gradFill>
          <a:gsLst>
            <a:gs pos="0">
              <a:srgbClr val="F14950">
                <a:alpha val="81000"/>
                <a:lumMod val="81000"/>
              </a:srgbClr>
            </a:gs>
            <a:gs pos="81000">
              <a:srgbClr val="253A6D">
                <a:lumMod val="80000"/>
                <a:alpha val="77000"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2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angepaste indeling">
    <p:bg>
      <p:bgPr>
        <a:gradFill flip="none" rotWithShape="1">
          <a:gsLst>
            <a:gs pos="8000">
              <a:srgbClr val="F14950"/>
            </a:gs>
            <a:gs pos="83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2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594360" y="1635126"/>
            <a:ext cx="7955280" cy="2304486"/>
          </a:xfrm>
          <a:prstGeom prst="rect">
            <a:avLst/>
          </a:prstGeom>
        </p:spPr>
        <p:txBody>
          <a:bodyPr/>
          <a:lstStyle>
            <a:lvl1pPr algn="ctr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A24E1BB5-9F6F-5B4F-BC26-808A9B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688" y="182348"/>
            <a:ext cx="506010" cy="187947"/>
          </a:xfrm>
          <a:prstGeom prst="rect">
            <a:avLst/>
          </a:prstGeom>
        </p:spPr>
      </p:pic>
      <p:sp>
        <p:nvSpPr>
          <p:cNvPr id="13" name="Oval 14">
            <a:extLst>
              <a:ext uri="{FF2B5EF4-FFF2-40B4-BE49-F238E27FC236}">
                <a16:creationId xmlns:a16="http://schemas.microsoft.com/office/drawing/2014/main" id="{B2B5D1B2-99C9-BC44-A2EA-6B0C5DE02B3B}"/>
              </a:ext>
            </a:extLst>
          </p:cNvPr>
          <p:cNvSpPr/>
          <p:nvPr userDrawn="1"/>
        </p:nvSpPr>
        <p:spPr>
          <a:xfrm>
            <a:off x="8736253" y="4744118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BC36049C-A963-8545-A836-550B9F5DAD23}"/>
              </a:ext>
            </a:extLst>
          </p:cNvPr>
          <p:cNvSpPr txBox="1"/>
          <p:nvPr userDrawn="1"/>
        </p:nvSpPr>
        <p:spPr>
          <a:xfrm>
            <a:off x="8758869" y="4813525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84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1029" userDrawn="1">
          <p15:clr>
            <a:srgbClr val="FBAE40"/>
          </p15:clr>
        </p15:guide>
        <p15:guide id="2" pos="374" userDrawn="1">
          <p15:clr>
            <a:srgbClr val="FBAE40"/>
          </p15:clr>
        </p15:guide>
        <p15:guide id="3" pos="5384" userDrawn="1">
          <p15:clr>
            <a:srgbClr val="FBAE40"/>
          </p15:clr>
        </p15:guide>
        <p15:guide id="4" orient="horz" pos="289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angepaste indeling">
    <p:bg>
      <p:bgPr>
        <a:gradFill flip="none" rotWithShape="1">
          <a:gsLst>
            <a:gs pos="0">
              <a:srgbClr val="253A6D"/>
            </a:gs>
            <a:gs pos="100000">
              <a:schemeClr val="accent2">
                <a:lumMod val="20000"/>
                <a:lumOff val="80000"/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7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Full Color Slide">
    <p:bg>
      <p:bgPr>
        <a:solidFill>
          <a:srgbClr val="253A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19E2552-825E-D44A-88DF-84365F929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C789966-BD60-5D47-A164-63FAB05D29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904" y="136465"/>
            <a:ext cx="1396443" cy="785499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B5C7AE0-633F-EA4F-B9A0-A65A0E5647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472245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5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Blue Full Color Slide">
    <p:bg>
      <p:bgPr>
        <a:solidFill>
          <a:srgbClr val="65A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282A68-6062-9643-A15F-D11C5C4E9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958FED7-E617-8241-B4DE-29614C4251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904" y="136465"/>
            <a:ext cx="1396443" cy="785499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9CB0AAE-DA2B-0E46-A911-33DF2353B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472245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850" b="0" i="0">
                <a:solidFill>
                  <a:schemeClr val="accent5"/>
                </a:solidFill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2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erial Red Full Color Slide">
    <p:bg>
      <p:bgPr>
        <a:solidFill>
          <a:srgbClr val="F14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282A68-6062-9643-A15F-D11C5C4E9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3919D39-31AC-4B44-B064-0ADBDC2DB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904" y="136465"/>
            <a:ext cx="1396443" cy="785499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7629403-E77D-1D4F-811A-5515E71760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472245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850" b="0" i="0">
                <a:solidFill>
                  <a:schemeClr val="accent5"/>
                </a:solidFill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6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t Gray Full Color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282A68-6062-9643-A15F-D11C5C4E9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9638B33-C6BF-5E42-8F7A-1CC68BD4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904" y="136465"/>
            <a:ext cx="1396443" cy="785499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0A546AD-8E54-8140-BAAB-44B2FDDA4C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472245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850" b="0" i="0">
                <a:solidFill>
                  <a:schemeClr val="accent5"/>
                </a:solidFill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14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594360" y="1635125"/>
            <a:ext cx="7955280" cy="3024187"/>
          </a:xfrm>
          <a:prstGeom prst="rect">
            <a:avLst/>
          </a:prstGeom>
        </p:spPr>
        <p:txBody>
          <a:bodyPr/>
          <a:lstStyle>
            <a:lvl1pPr algn="ctr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5492D778-E173-E146-9C70-4FBED79E8A67}"/>
              </a:ext>
            </a:extLst>
          </p:cNvPr>
          <p:cNvSpPr/>
          <p:nvPr userDrawn="1"/>
        </p:nvSpPr>
        <p:spPr>
          <a:xfrm>
            <a:off x="8745878" y="4734493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9638DC56-6056-0C43-844F-D82EC676E2DA}"/>
              </a:ext>
            </a:extLst>
          </p:cNvPr>
          <p:cNvSpPr txBox="1"/>
          <p:nvPr userDrawn="1"/>
        </p:nvSpPr>
        <p:spPr>
          <a:xfrm>
            <a:off x="8768494" y="4803900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579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olu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594360" y="1635126"/>
            <a:ext cx="1763062" cy="1936756"/>
          </a:xfrm>
          <a:prstGeom prst="rect">
            <a:avLst/>
          </a:prstGeom>
        </p:spPr>
        <p:txBody>
          <a:bodyPr/>
          <a:lstStyle>
            <a:lvl1pPr algn="ctr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769751" y="1635126"/>
            <a:ext cx="1763062" cy="1936756"/>
          </a:xfrm>
          <a:prstGeom prst="rect">
            <a:avLst/>
          </a:prstGeom>
        </p:spPr>
        <p:txBody>
          <a:bodyPr/>
          <a:lstStyle>
            <a:lvl1pPr algn="ctr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711288" y="1635126"/>
            <a:ext cx="1763062" cy="1936756"/>
          </a:xfrm>
          <a:prstGeom prst="rect">
            <a:avLst/>
          </a:prstGeom>
        </p:spPr>
        <p:txBody>
          <a:bodyPr/>
          <a:lstStyle>
            <a:lvl1pPr algn="ctr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2652824" y="1635126"/>
            <a:ext cx="1763062" cy="1936756"/>
          </a:xfrm>
          <a:prstGeom prst="rect">
            <a:avLst/>
          </a:prstGeom>
        </p:spPr>
        <p:txBody>
          <a:bodyPr/>
          <a:lstStyle>
            <a:lvl1pPr algn="ctr" rtl="0">
              <a:defRPr sz="14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AE813CAD-1E9B-404E-B367-0B7C6FFAFD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8005" y="190839"/>
            <a:ext cx="506010" cy="187947"/>
          </a:xfrm>
          <a:prstGeom prst="rect">
            <a:avLst/>
          </a:prstGeom>
        </p:spPr>
      </p:pic>
      <p:sp>
        <p:nvSpPr>
          <p:cNvPr id="19" name="Oval 14">
            <a:extLst>
              <a:ext uri="{FF2B5EF4-FFF2-40B4-BE49-F238E27FC236}">
                <a16:creationId xmlns:a16="http://schemas.microsoft.com/office/drawing/2014/main" id="{8572839E-EE1B-794A-969F-014D6BAAED11}"/>
              </a:ext>
            </a:extLst>
          </p:cNvPr>
          <p:cNvSpPr/>
          <p:nvPr userDrawn="1"/>
        </p:nvSpPr>
        <p:spPr>
          <a:xfrm>
            <a:off x="8774859" y="4821698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CF8E378A-3C59-FF42-94C3-ACBC717054A7}"/>
              </a:ext>
            </a:extLst>
          </p:cNvPr>
          <p:cNvSpPr txBox="1"/>
          <p:nvPr userDrawn="1"/>
        </p:nvSpPr>
        <p:spPr>
          <a:xfrm>
            <a:off x="8797475" y="4891105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19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892" userDrawn="1">
          <p15:clr>
            <a:srgbClr val="FBAE40"/>
          </p15:clr>
        </p15:guide>
        <p15:guide id="2" pos="374" userDrawn="1">
          <p15:clr>
            <a:srgbClr val="FBAE40"/>
          </p15:clr>
        </p15:guide>
        <p15:guide id="3" orient="horz" pos="1029" userDrawn="1">
          <p15:clr>
            <a:srgbClr val="FBAE40"/>
          </p15:clr>
        </p15:guide>
        <p15:guide id="4" pos="53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952746" y="1947863"/>
            <a:ext cx="1182634" cy="1182634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3000" b="0" i="0" cap="none" spc="0" baseline="0">
                <a:solidFill>
                  <a:srgbClr val="35353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rgbClr val="353535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968614" y="1947863"/>
            <a:ext cx="1182634" cy="1182634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993008" y="1947863"/>
            <a:ext cx="1182634" cy="1182634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3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000892" y="1947863"/>
            <a:ext cx="1182634" cy="1182634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B275C160-53BC-264E-959F-18D4902DCBAB}"/>
              </a:ext>
            </a:extLst>
          </p:cNvPr>
          <p:cNvSpPr/>
          <p:nvPr userDrawn="1"/>
        </p:nvSpPr>
        <p:spPr>
          <a:xfrm>
            <a:off x="8717002" y="4753743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463CE232-E421-5B4E-8454-10ED209D1D7E}"/>
              </a:ext>
            </a:extLst>
          </p:cNvPr>
          <p:cNvSpPr txBox="1"/>
          <p:nvPr userDrawn="1"/>
        </p:nvSpPr>
        <p:spPr>
          <a:xfrm>
            <a:off x="8739618" y="4823150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00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892" userDrawn="1">
          <p15:clr>
            <a:srgbClr val="FBAE40"/>
          </p15:clr>
        </p15:guide>
        <p15:guide id="2" pos="5384" userDrawn="1">
          <p15:clr>
            <a:srgbClr val="FBAE40"/>
          </p15:clr>
        </p15:guide>
        <p15:guide id="3" pos="375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Timel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55527" y="1733973"/>
            <a:ext cx="1005840" cy="1005840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989886" y="3569430"/>
            <a:ext cx="1005840" cy="1005840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612895" y="1728788"/>
            <a:ext cx="1005840" cy="1005840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2000"/>
            <a:ext cx="7957227" cy="4190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 lang="en-US" sz="3000" b="0" i="0" cap="none" spc="0" baseline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4360" y="1284278"/>
            <a:ext cx="7955280" cy="15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00000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rtl="0">
              <a:spcBef>
                <a:spcPts val="0"/>
              </a:spcBef>
              <a:buNone/>
              <a:defRPr sz="1000" b="0" i="0">
                <a:solidFill>
                  <a:srgbClr val="353535"/>
                </a:solidFill>
                <a:latin typeface="Roboto Light" panose="02000000000000000000" pitchFamily="2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B4BC1169-E94A-F145-BE96-F3E2D0F75EC9}"/>
              </a:ext>
            </a:extLst>
          </p:cNvPr>
          <p:cNvSpPr/>
          <p:nvPr userDrawn="1"/>
        </p:nvSpPr>
        <p:spPr>
          <a:xfrm>
            <a:off x="8736252" y="4782619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7038832-26DA-7D47-AC91-339DDB54417A}"/>
              </a:ext>
            </a:extLst>
          </p:cNvPr>
          <p:cNvSpPr txBox="1"/>
          <p:nvPr userDrawn="1"/>
        </p:nvSpPr>
        <p:spPr>
          <a:xfrm>
            <a:off x="8758868" y="4852026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283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Timelin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55527" y="1278721"/>
            <a:ext cx="1005840" cy="1005840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989886" y="3118940"/>
            <a:ext cx="1005840" cy="1005840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622419" y="1278298"/>
            <a:ext cx="1005840" cy="1005840"/>
          </a:xfrm>
          <a:prstGeom prst="ellipse">
            <a:avLst/>
          </a:prstGeom>
        </p:spPr>
        <p:txBody>
          <a:bodyPr/>
          <a:lstStyle>
            <a:lvl1pPr algn="ctr" rtl="0">
              <a:buNone/>
              <a:defRPr sz="85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2B212DB4-9A0C-BC4E-9251-C615E3C3A661}"/>
              </a:ext>
            </a:extLst>
          </p:cNvPr>
          <p:cNvSpPr/>
          <p:nvPr userDrawn="1"/>
        </p:nvSpPr>
        <p:spPr>
          <a:xfrm>
            <a:off x="8736252" y="4782619"/>
            <a:ext cx="261926" cy="261926"/>
          </a:xfrm>
          <a:prstGeom prst="ellipse">
            <a:avLst/>
          </a:prstGeom>
          <a:solidFill>
            <a:srgbClr val="ED1C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8E7D257A-04E9-7D4E-B95C-D7077EE89B5C}"/>
              </a:ext>
            </a:extLst>
          </p:cNvPr>
          <p:cNvSpPr txBox="1"/>
          <p:nvPr userDrawn="1"/>
        </p:nvSpPr>
        <p:spPr>
          <a:xfrm>
            <a:off x="8758868" y="4852026"/>
            <a:ext cx="216694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800" b="0" i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pPr algn="ctr" rtl="0"/>
              <a:t>‹#›</a:t>
            </a:fld>
            <a:endParaRPr lang="ar-SA" sz="800" b="0" i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5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6000" cy="3857625"/>
          </a:xfrm>
          <a:prstGeom prst="rect">
            <a:avLst/>
          </a:prstGeom>
          <a:ln w="12700">
            <a:noFill/>
          </a:ln>
        </p:spPr>
        <p:txBody>
          <a:bodyPr/>
          <a:lstStyle>
            <a:lvl1pPr algn="l" rtl="0">
              <a:defRPr sz="12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5984" y="0"/>
            <a:ext cx="2286000" cy="3857625"/>
          </a:xfrm>
          <a:prstGeom prst="rect">
            <a:avLst/>
          </a:prstGeom>
          <a:ln w="12700">
            <a:noFill/>
          </a:ln>
        </p:spPr>
        <p:txBody>
          <a:bodyPr/>
          <a:lstStyle>
            <a:lvl1pPr algn="l" rtl="0">
              <a:defRPr sz="12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2286000" cy="3857625"/>
          </a:xfrm>
          <a:prstGeom prst="rect">
            <a:avLst/>
          </a:prstGeom>
          <a:ln w="12700">
            <a:noFill/>
          </a:ln>
        </p:spPr>
        <p:txBody>
          <a:bodyPr/>
          <a:lstStyle>
            <a:lvl1pPr algn="l" rtl="0">
              <a:defRPr sz="12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58000" y="0"/>
            <a:ext cx="2286000" cy="3857625"/>
          </a:xfrm>
          <a:prstGeom prst="rect">
            <a:avLst/>
          </a:prstGeom>
          <a:ln w="12700">
            <a:noFill/>
          </a:ln>
        </p:spPr>
        <p:txBody>
          <a:bodyPr/>
          <a:lstStyle>
            <a:lvl1pPr algn="l" rtl="0">
              <a:defRPr sz="1200" b="0" i="0">
                <a:latin typeface="Roboto Light" panose="02000000000000000000" pitchFamily="2" charset="0"/>
              </a:defRPr>
            </a:lvl1pPr>
          </a:lstStyle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4255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13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79" r:id="rId19"/>
    <p:sldLayoutId id="2147483676" r:id="rId20"/>
    <p:sldLayoutId id="2147483668" r:id="rId21"/>
    <p:sldLayoutId id="2147483671" r:id="rId22"/>
    <p:sldLayoutId id="2147483672" r:id="rId23"/>
    <p:sldLayoutId id="2147483677" r:id="rId24"/>
    <p:sldLayoutId id="2147483680" r:id="rId25"/>
    <p:sldLayoutId id="2147483682" r:id="rId26"/>
    <p:sldLayoutId id="2147483681" r:id="rId27"/>
    <p:sldLayoutId id="2147483685" r:id="rId28"/>
    <p:sldLayoutId id="2147483683" r:id="rId29"/>
    <p:sldLayoutId id="2147483684" r:id="rId30"/>
    <p:sldLayoutId id="2147483669" r:id="rId31"/>
    <p:sldLayoutId id="2147483670" r:id="rId32"/>
    <p:sldLayoutId id="2147483673" r:id="rId33"/>
    <p:sldLayoutId id="2147483674" r:id="rId34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explore/" TargetMode="Externa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/>
          <p:cNvSpPr txBox="1">
            <a:spLocks/>
          </p:cNvSpPr>
          <p:nvPr/>
        </p:nvSpPr>
        <p:spPr>
          <a:xfrm>
            <a:off x="359241" y="4286056"/>
            <a:ext cx="5761773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850">
                <a:solidFill>
                  <a:schemeClr val="accent5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 algn="l" defTabSz="914400">
              <a:defRPr/>
            </a:pPr>
            <a:r>
              <a:rPr lang="en-US" sz="1400" kern="2200" spc="21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April, 2020</a:t>
            </a:r>
            <a:endParaRPr kumimoji="0" lang="en-US" sz="1400" u="none" strike="noStrike" kern="2200" spc="21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 Placeholder 7"/>
          <p:cNvSpPr txBox="1">
            <a:spLocks/>
          </p:cNvSpPr>
          <p:nvPr/>
        </p:nvSpPr>
        <p:spPr>
          <a:xfrm>
            <a:off x="359241" y="958697"/>
            <a:ext cx="7138080" cy="178714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accent1"/>
                </a:solidFill>
                <a:latin typeface="Source Sans Pro Light" pitchFamily="34" charset="0"/>
                <a:ea typeface="Open Sans Light" pitchFamily="34" charset="0"/>
              </a:defRPr>
            </a:lvl1pPr>
          </a:lstStyle>
          <a:p>
            <a:pPr lvl="0" algn="l" defTabSz="914400">
              <a:defRPr/>
            </a:pPr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basics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9241" y="4625939"/>
            <a:ext cx="914400" cy="1588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ép 8">
            <a:extLst>
              <a:ext uri="{FF2B5EF4-FFF2-40B4-BE49-F238E27FC236}">
                <a16:creationId xmlns:a16="http://schemas.microsoft.com/office/drawing/2014/main" id="{AFB8BE23-DE6E-4B45-B9FF-35DBAFA46A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904" y="136465"/>
            <a:ext cx="1396443" cy="78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Where is my stuff?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514784" y="851088"/>
            <a:ext cx="7881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b="1" i="0" dirty="0">
              <a:effectLst/>
              <a:latin typeface="Open Sans"/>
            </a:endParaRPr>
          </a:p>
          <a:p>
            <a:endParaRPr lang="en-US" sz="800" b="1" dirty="0">
              <a:latin typeface="Open Sans"/>
            </a:endParaRPr>
          </a:p>
          <a:p>
            <a:endParaRPr lang="en-US" sz="800" b="1" i="0" dirty="0">
              <a:effectLst/>
              <a:latin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2425D-B6C4-2043-A979-A9D4945ED3B7}"/>
              </a:ext>
            </a:extLst>
          </p:cNvPr>
          <p:cNvSpPr txBox="1"/>
          <p:nvPr/>
        </p:nvSpPr>
        <p:spPr>
          <a:xfrm>
            <a:off x="725557" y="1312753"/>
            <a:ext cx="634116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#docker images</a:t>
            </a:r>
          </a:p>
          <a:p>
            <a:endParaRPr lang="en-US" dirty="0"/>
          </a:p>
          <a:p>
            <a:r>
              <a:rPr lang="en-US" dirty="0"/>
              <a:t>REPOSITORY          TAG                 IMAGE ID            CREATED             SIZE</a:t>
            </a:r>
          </a:p>
          <a:p>
            <a:r>
              <a:rPr lang="en-US" dirty="0"/>
              <a:t>test                latest              9402fceecfe5        8 seconds ago       151MB</a:t>
            </a:r>
          </a:p>
          <a:p>
            <a:r>
              <a:rPr lang="en-US" dirty="0"/>
              <a:t>alpine              3.6                 43773d1dba76        13 months ago       4.03MB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8D6473-E53D-7541-B5BF-000685AAEDF6}"/>
              </a:ext>
            </a:extLst>
          </p:cNvPr>
          <p:cNvSpPr/>
          <p:nvPr/>
        </p:nvSpPr>
        <p:spPr>
          <a:xfrm>
            <a:off x="725557" y="2755456"/>
            <a:ext cx="56413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By default it’s not started. When you run an image, a container is created.</a:t>
            </a:r>
          </a:p>
        </p:txBody>
      </p:sp>
    </p:spTree>
    <p:extLst>
      <p:ext uri="{BB962C8B-B14F-4D97-AF65-F5344CB8AC3E}">
        <p14:creationId xmlns:p14="http://schemas.microsoft.com/office/powerpoint/2010/main" val="29112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Running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514784" y="851088"/>
            <a:ext cx="7881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b="1" i="0" dirty="0">
              <a:effectLst/>
              <a:latin typeface="Open Sans"/>
            </a:endParaRPr>
          </a:p>
          <a:p>
            <a:endParaRPr lang="en-US" sz="800" b="1" dirty="0">
              <a:latin typeface="Open Sans"/>
            </a:endParaRPr>
          </a:p>
          <a:p>
            <a:endParaRPr lang="en-US" sz="800" b="1" i="0" dirty="0">
              <a:effectLst/>
              <a:latin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2425D-B6C4-2043-A979-A9D4945ED3B7}"/>
              </a:ext>
            </a:extLst>
          </p:cNvPr>
          <p:cNvSpPr txBox="1"/>
          <p:nvPr/>
        </p:nvSpPr>
        <p:spPr>
          <a:xfrm>
            <a:off x="691052" y="1106026"/>
            <a:ext cx="6341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docker –d –name </a:t>
            </a:r>
            <a:r>
              <a:rPr lang="en-US" dirty="0" err="1"/>
              <a:t>mytestapp</a:t>
            </a:r>
            <a:r>
              <a:rPr lang="en-US" dirty="0"/>
              <a:t> –p 80:80 run test</a:t>
            </a:r>
          </a:p>
          <a:p>
            <a:endParaRPr lang="en-US" dirty="0"/>
          </a:p>
          <a:p>
            <a:r>
              <a:rPr lang="en-US" dirty="0"/>
              <a:t>It’ll start with the default CMD – </a:t>
            </a:r>
            <a:r>
              <a:rPr lang="en-US" dirty="0" err="1"/>
              <a:t>supervisord</a:t>
            </a:r>
            <a:r>
              <a:rPr lang="en-US" dirty="0"/>
              <a:t>. </a:t>
            </a:r>
          </a:p>
          <a:p>
            <a:r>
              <a:rPr lang="en-US" dirty="0"/>
              <a:t>$ docker run test echo “Welcome” would run just a simple command.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-d stands for detached mode. When it’s skipped, it will be foreground.</a:t>
            </a:r>
          </a:p>
          <a:p>
            <a:r>
              <a:rPr lang="en-US" dirty="0"/>
              <a:t>--name name the container. When skipped a random name is created</a:t>
            </a:r>
          </a:p>
          <a:p>
            <a:r>
              <a:rPr lang="en-US" dirty="0"/>
              <a:t>-p 80:80 will map host’s port 80 to container’s port 80</a:t>
            </a:r>
          </a:p>
          <a:p>
            <a:endParaRPr lang="en-US" dirty="0"/>
          </a:p>
          <a:p>
            <a:r>
              <a:rPr lang="en-US" b="1" dirty="0"/>
              <a:t>Check running containers</a:t>
            </a:r>
          </a:p>
          <a:p>
            <a:r>
              <a:rPr lang="en-US" dirty="0"/>
              <a:t>#docker </a:t>
            </a:r>
            <a:r>
              <a:rPr lang="en-US" dirty="0" err="1"/>
              <a:t>ps</a:t>
            </a:r>
            <a:r>
              <a:rPr lang="en-US" dirty="0"/>
              <a:t>  (-a will list stopped/exited ones)</a:t>
            </a:r>
          </a:p>
          <a:p>
            <a:endParaRPr lang="en-US" dirty="0"/>
          </a:p>
          <a:p>
            <a:r>
              <a:rPr lang="en-US" b="1" dirty="0"/>
              <a:t>You may log in to running </a:t>
            </a:r>
            <a:r>
              <a:rPr lang="en-US" b="1" dirty="0" err="1"/>
              <a:t>containters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$ docker exec –it test /bin/</a:t>
            </a:r>
            <a:r>
              <a:rPr lang="en-US" dirty="0" err="1"/>
              <a:t>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8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Persistency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*docker commit is available, thought. It’ll create a new image with changes. We consider it pretty illegal from CI/CD perspective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514784" y="851088"/>
            <a:ext cx="7881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b="1" i="0" dirty="0">
              <a:effectLst/>
              <a:latin typeface="Open Sans"/>
            </a:endParaRPr>
          </a:p>
          <a:p>
            <a:endParaRPr lang="en-US" sz="800" b="1" dirty="0">
              <a:latin typeface="Open Sans"/>
            </a:endParaRPr>
          </a:p>
          <a:p>
            <a:endParaRPr lang="en-US" sz="800" b="1" i="0" dirty="0">
              <a:effectLst/>
              <a:latin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2425D-B6C4-2043-A979-A9D4945ED3B7}"/>
              </a:ext>
            </a:extLst>
          </p:cNvPr>
          <p:cNvSpPr txBox="1"/>
          <p:nvPr/>
        </p:nvSpPr>
        <p:spPr>
          <a:xfrm>
            <a:off x="691052" y="1002513"/>
            <a:ext cx="634116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containers are not persistent. If you change of modify anything it will be lost upon next run*. You should use legacy bind or docker volumes.</a:t>
            </a:r>
          </a:p>
          <a:p>
            <a:endParaRPr lang="en-US" dirty="0"/>
          </a:p>
          <a:p>
            <a:r>
              <a:rPr lang="en-US" dirty="0"/>
              <a:t>There are two ways make data persistent, </a:t>
            </a:r>
            <a:r>
              <a:rPr lang="en-US" dirty="0" err="1"/>
              <a:t>eg.</a:t>
            </a:r>
            <a:r>
              <a:rPr lang="en-US" dirty="0"/>
              <a:t> database files.</a:t>
            </a:r>
          </a:p>
          <a:p>
            <a:endParaRPr lang="en-US" dirty="0"/>
          </a:p>
          <a:p>
            <a:r>
              <a:rPr lang="en-US" b="1" dirty="0"/>
              <a:t>Legacy bind </a:t>
            </a:r>
          </a:p>
          <a:p>
            <a:endParaRPr lang="en-US" dirty="0"/>
          </a:p>
          <a:p>
            <a:r>
              <a:rPr lang="en-US" dirty="0"/>
              <a:t>-v </a:t>
            </a:r>
            <a:r>
              <a:rPr lang="en-US" dirty="0" err="1"/>
              <a:t>hostdir:containerdir</a:t>
            </a:r>
            <a:endParaRPr lang="en-US" dirty="0"/>
          </a:p>
          <a:p>
            <a:r>
              <a:rPr lang="en-US" dirty="0"/>
              <a:t>-mount (more options and readable)</a:t>
            </a:r>
          </a:p>
          <a:p>
            <a:endParaRPr lang="en-US" dirty="0"/>
          </a:p>
          <a:p>
            <a:r>
              <a:rPr lang="en-US" b="1" dirty="0"/>
              <a:t>Docker volumes</a:t>
            </a:r>
          </a:p>
          <a:p>
            <a:endParaRPr lang="en-US" b="1" dirty="0"/>
          </a:p>
          <a:p>
            <a:r>
              <a:rPr lang="en-US" dirty="0"/>
              <a:t>$ docker volume create my-</a:t>
            </a:r>
            <a:r>
              <a:rPr lang="en-US" dirty="0" err="1"/>
              <a:t>vol</a:t>
            </a:r>
            <a:endParaRPr lang="en-US" dirty="0"/>
          </a:p>
          <a:p>
            <a:r>
              <a:rPr lang="en-US" dirty="0"/>
              <a:t>$ docker volume ls</a:t>
            </a:r>
          </a:p>
          <a:p>
            <a:r>
              <a:rPr lang="en-US" dirty="0"/>
              <a:t>$ docker volume inspect my-</a:t>
            </a:r>
            <a:r>
              <a:rPr lang="en-US" dirty="0" err="1"/>
              <a:t>vol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--mount source=myvol2,target=/app \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 / CD options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514784" y="851088"/>
            <a:ext cx="7881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b="1" i="0" dirty="0">
              <a:effectLst/>
              <a:latin typeface="Open Sans"/>
            </a:endParaRPr>
          </a:p>
          <a:p>
            <a:endParaRPr lang="en-US" sz="800" b="1" dirty="0">
              <a:latin typeface="Open Sans"/>
            </a:endParaRPr>
          </a:p>
          <a:p>
            <a:endParaRPr lang="en-US" sz="800" b="1" i="0" dirty="0">
              <a:effectLst/>
              <a:latin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2425D-B6C4-2043-A979-A9D4945ED3B7}"/>
              </a:ext>
            </a:extLst>
          </p:cNvPr>
          <p:cNvSpPr txBox="1"/>
          <p:nvPr/>
        </p:nvSpPr>
        <p:spPr>
          <a:xfrm>
            <a:off x="691052" y="1002513"/>
            <a:ext cx="63411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to </a:t>
            </a:r>
            <a:r>
              <a:rPr lang="en-US" dirty="0" err="1"/>
              <a:t>docker.com</a:t>
            </a:r>
            <a:r>
              <a:rPr lang="en-US" dirty="0"/>
              <a:t>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759DE-96CE-8E4D-97A9-B1E64379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52" y="1364978"/>
            <a:ext cx="6428721" cy="29727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A2AE75-3928-1C47-879C-2CB5F20653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repository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514784" y="851088"/>
            <a:ext cx="7881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b="1" i="0" dirty="0">
              <a:effectLst/>
              <a:latin typeface="Open Sans"/>
            </a:endParaRPr>
          </a:p>
          <a:p>
            <a:endParaRPr lang="en-US" sz="800" b="1" dirty="0">
              <a:latin typeface="Open Sans"/>
            </a:endParaRPr>
          </a:p>
          <a:p>
            <a:endParaRPr lang="en-US" sz="800" b="1" i="0" dirty="0">
              <a:effectLst/>
              <a:latin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2425D-B6C4-2043-A979-A9D4945ED3B7}"/>
              </a:ext>
            </a:extLst>
          </p:cNvPr>
          <p:cNvSpPr txBox="1"/>
          <p:nvPr/>
        </p:nvSpPr>
        <p:spPr>
          <a:xfrm>
            <a:off x="691052" y="1002513"/>
            <a:ext cx="71616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 GIT providers support of automatic docker builds using Pipelines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Eg.</a:t>
            </a:r>
            <a:r>
              <a:rPr lang="en-US" dirty="0"/>
              <a:t> bitbucket, </a:t>
            </a:r>
            <a:r>
              <a:rPr lang="en-US" dirty="0" err="1"/>
              <a:t>gitlab</a:t>
            </a:r>
            <a:r>
              <a:rPr lang="en-US" dirty="0"/>
              <a:t> etc.</a:t>
            </a: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is put in the codebase</a:t>
            </a:r>
          </a:p>
          <a:p>
            <a:pPr marL="285750" indent="-285750">
              <a:buFontTx/>
              <a:buChar char="-"/>
            </a:pPr>
            <a:r>
              <a:rPr lang="en-US" dirty="0"/>
              <a:t>Pipeline can be configured to start automatic build upon commit (</a:t>
            </a:r>
            <a:r>
              <a:rPr lang="en-US" dirty="0" err="1"/>
              <a:t>eg.</a:t>
            </a:r>
            <a:r>
              <a:rPr lang="en-US" dirty="0"/>
              <a:t> commit in master branch)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A2AE75-3928-1C47-879C-2CB5F20653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D579B-7B28-EE47-AD68-2B4897E0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67" y="2177807"/>
            <a:ext cx="6946073" cy="22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4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E57C5E-2FED-B343-A57A-31B0F297C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Pipeline -&gt; automated new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10D53-258A-7B4F-A4CA-B1B0F85B9B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07ECB-AD2C-8B45-859D-52F5CEF3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7" y="1075811"/>
            <a:ext cx="8373495" cy="34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3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E57C5E-2FED-B343-A57A-31B0F297C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Upgrade online/offline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10D53-258A-7B4F-A4CA-B1B0F85B9B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65FDF-FB4B-2F48-9CF9-380B762EBEE7}"/>
              </a:ext>
            </a:extLst>
          </p:cNvPr>
          <p:cNvSpPr txBox="1"/>
          <p:nvPr/>
        </p:nvSpPr>
        <p:spPr>
          <a:xfrm>
            <a:off x="1123122" y="1480930"/>
            <a:ext cx="718599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docker login</a:t>
            </a:r>
          </a:p>
          <a:p>
            <a:endParaRPr lang="en-US" dirty="0"/>
          </a:p>
          <a:p>
            <a:r>
              <a:rPr lang="en-US" dirty="0"/>
              <a:t>Need only once at server side</a:t>
            </a:r>
          </a:p>
          <a:p>
            <a:endParaRPr lang="en-US" dirty="0"/>
          </a:p>
          <a:p>
            <a:r>
              <a:rPr lang="en-US" dirty="0"/>
              <a:t>$ docker pull </a:t>
            </a:r>
            <a:r>
              <a:rPr lang="en-US" dirty="0" err="1"/>
              <a:t>voiceanalytics</a:t>
            </a:r>
            <a:r>
              <a:rPr lang="en-US" dirty="0"/>
              <a:t>/web3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Also, docker images can be exported and can be manually imported at customer side</a:t>
            </a:r>
          </a:p>
          <a:p>
            <a:endParaRPr lang="en-US" dirty="0"/>
          </a:p>
          <a:p>
            <a:r>
              <a:rPr lang="en-US" dirty="0"/>
              <a:t>$ docker export </a:t>
            </a:r>
            <a:r>
              <a:rPr lang="en-US" dirty="0" err="1"/>
              <a:t>voiceanalytics</a:t>
            </a:r>
            <a:r>
              <a:rPr lang="en-US" dirty="0"/>
              <a:t>/web3 web3.tar</a:t>
            </a:r>
          </a:p>
          <a:p>
            <a:r>
              <a:rPr lang="en-US" dirty="0"/>
              <a:t>$ docker load –</a:t>
            </a:r>
            <a:r>
              <a:rPr lang="en-US" dirty="0" err="1"/>
              <a:t>i</a:t>
            </a:r>
            <a:r>
              <a:rPr lang="en-US" dirty="0"/>
              <a:t> web3.tar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C5218B-2E25-ED45-9EC4-2C1BBAA45E25}"/>
              </a:ext>
            </a:extLst>
          </p:cNvPr>
          <p:cNvSpPr/>
          <p:nvPr/>
        </p:nvSpPr>
        <p:spPr>
          <a:xfrm>
            <a:off x="1123122" y="1133020"/>
            <a:ext cx="67839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671F1-CFD5-644E-9EE1-67846F1EEE0F}"/>
              </a:ext>
            </a:extLst>
          </p:cNvPr>
          <p:cNvSpPr txBox="1"/>
          <p:nvPr/>
        </p:nvSpPr>
        <p:spPr>
          <a:xfrm>
            <a:off x="1262270" y="1411357"/>
            <a:ext cx="5953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Open source new generation virtualization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 Allows to </a:t>
            </a:r>
            <a:r>
              <a:rPr lang="en-US" sz="2000" b="1" dirty="0"/>
              <a:t>package an application with all of its dependencies into a standardized unit</a:t>
            </a:r>
            <a:r>
              <a:rPr lang="en-US" sz="20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Unlike virtual machines, containers do not have high overhead and hence enable more efficient usage of the underlying system and resources.</a:t>
            </a:r>
          </a:p>
        </p:txBody>
      </p:sp>
    </p:spTree>
    <p:extLst>
      <p:ext uri="{BB962C8B-B14F-4D97-AF65-F5344CB8AC3E}">
        <p14:creationId xmlns:p14="http://schemas.microsoft.com/office/powerpoint/2010/main" val="172196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 Enterprise or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671F1-CFD5-644E-9EE1-67846F1EEE0F}"/>
              </a:ext>
            </a:extLst>
          </p:cNvPr>
          <p:cNvSpPr txBox="1"/>
          <p:nvPr/>
        </p:nvSpPr>
        <p:spPr>
          <a:xfrm>
            <a:off x="1262270" y="1411357"/>
            <a:ext cx="59535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Docker EE – Enterprise Edition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Paid version.  7/24 support, certified images, additional enterprise functions (management) </a:t>
            </a:r>
          </a:p>
          <a:p>
            <a:endParaRPr lang="en-US" sz="2000" dirty="0"/>
          </a:p>
          <a:p>
            <a:r>
              <a:rPr lang="en-US" sz="2000" dirty="0"/>
              <a:t>Docker CE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Completely free, community supported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CE and EE have the same core features and functions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0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Prerequisties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671F1-CFD5-644E-9EE1-67846F1EEE0F}"/>
              </a:ext>
            </a:extLst>
          </p:cNvPr>
          <p:cNvSpPr txBox="1"/>
          <p:nvPr/>
        </p:nvSpPr>
        <p:spPr>
          <a:xfrm>
            <a:off x="540026" y="2757602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/>
              <a:t># yum install </a:t>
            </a:r>
            <a:r>
              <a:rPr lang="en-US" sz="1600" dirty="0" err="1"/>
              <a:t>epel</a:t>
            </a:r>
            <a:r>
              <a:rPr lang="en-US" sz="1600" dirty="0"/>
              <a:t>-release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477078" y="1053566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cap="all" dirty="0">
                <a:solidFill>
                  <a:srgbClr val="FFFFFF"/>
                </a:solidFill>
                <a:latin typeface="Geomanist Book"/>
              </a:rPr>
              <a:t>Disable </a:t>
            </a:r>
            <a:r>
              <a:rPr lang="en-US" cap="all" dirty="0" err="1">
                <a:solidFill>
                  <a:srgbClr val="FFFFFF"/>
                </a:solidFill>
                <a:latin typeface="Geomanist Book"/>
              </a:rPr>
              <a:t>selinux</a:t>
            </a:r>
            <a:endParaRPr lang="en-US" cap="all" dirty="0">
              <a:solidFill>
                <a:srgbClr val="FFFFFF"/>
              </a:solidFill>
              <a:latin typeface="Geomanist Book"/>
            </a:endParaRPr>
          </a:p>
          <a:p>
            <a:endParaRPr lang="en-US" cap="all" dirty="0">
              <a:solidFill>
                <a:srgbClr val="FFFFFF"/>
              </a:solidFill>
              <a:latin typeface="Geomanist Book"/>
            </a:endParaRPr>
          </a:p>
          <a:p>
            <a:endParaRPr lang="en-US" cap="all" dirty="0">
              <a:solidFill>
                <a:srgbClr val="FFFFFF"/>
              </a:solidFill>
              <a:latin typeface="Geomanist Boo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816E5-DBA6-B346-91EA-DAEAB9ECAFD1}"/>
              </a:ext>
            </a:extLst>
          </p:cNvPr>
          <p:cNvSpPr/>
          <p:nvPr/>
        </p:nvSpPr>
        <p:spPr>
          <a:xfrm>
            <a:off x="477078" y="2301274"/>
            <a:ext cx="341906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all" dirty="0">
                <a:solidFill>
                  <a:srgbClr val="FFFFFF"/>
                </a:solidFill>
                <a:latin typeface="Geomanist Book"/>
              </a:rPr>
              <a:t>OPTIONAL INSTALL CENTOS EPEL REPOSITORY</a:t>
            </a:r>
            <a:endParaRPr lang="en-US" b="0" i="0" cap="all" dirty="0">
              <a:solidFill>
                <a:srgbClr val="FFFFFF"/>
              </a:solidFill>
              <a:effectLst/>
              <a:latin typeface="Geomanist 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D480D-13A7-154B-B7E3-A58603CE31B3}"/>
              </a:ext>
            </a:extLst>
          </p:cNvPr>
          <p:cNvSpPr txBox="1"/>
          <p:nvPr/>
        </p:nvSpPr>
        <p:spPr>
          <a:xfrm>
            <a:off x="540026" y="1563756"/>
            <a:ext cx="8368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</a:t>
            </a:r>
            <a:r>
              <a:rPr lang="en-US" sz="1600" dirty="0" err="1"/>
              <a:t>etc</a:t>
            </a:r>
            <a:r>
              <a:rPr lang="en-US" sz="1600" dirty="0"/>
              <a:t>/</a:t>
            </a:r>
            <a:r>
              <a:rPr lang="en-US" sz="1600" dirty="0" err="1"/>
              <a:t>selinux</a:t>
            </a:r>
            <a:r>
              <a:rPr lang="en-US" sz="1600" dirty="0"/>
              <a:t>/config </a:t>
            </a:r>
          </a:p>
          <a:p>
            <a:r>
              <a:rPr lang="en-US" sz="1600" dirty="0"/>
              <a:t>SELINUX=disabled</a:t>
            </a:r>
          </a:p>
          <a:p>
            <a:br>
              <a:rPr lang="en-US" sz="1600" dirty="0"/>
            </a:br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30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671F1-CFD5-644E-9EE1-67846F1EEE0F}"/>
              </a:ext>
            </a:extLst>
          </p:cNvPr>
          <p:cNvSpPr txBox="1"/>
          <p:nvPr/>
        </p:nvSpPr>
        <p:spPr>
          <a:xfrm>
            <a:off x="477078" y="1878496"/>
            <a:ext cx="836874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</a:t>
            </a:r>
            <a:r>
              <a:rPr lang="en-US" dirty="0" err="1"/>
              <a:t>sudo</a:t>
            </a:r>
            <a:r>
              <a:rPr lang="en-US" dirty="0"/>
              <a:t> yum install -y yum-</a:t>
            </a:r>
            <a:r>
              <a:rPr lang="en-US" dirty="0" err="1"/>
              <a:t>utils</a:t>
            </a:r>
            <a:r>
              <a:rPr lang="en-US" dirty="0"/>
              <a:t> device-mapper-persistent-data lvm2</a:t>
            </a:r>
          </a:p>
          <a:p>
            <a:r>
              <a:rPr lang="en-US" dirty="0"/>
              <a:t># </a:t>
            </a:r>
            <a:r>
              <a:rPr lang="en-US" dirty="0" err="1"/>
              <a:t>sudo</a:t>
            </a:r>
            <a:r>
              <a:rPr lang="en-US" dirty="0"/>
              <a:t> yum-config-manager --add-repo https://</a:t>
            </a:r>
            <a:r>
              <a:rPr lang="en-US" dirty="0" err="1"/>
              <a:t>download.docker.com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/centos/docker-</a:t>
            </a:r>
            <a:r>
              <a:rPr lang="en-US" dirty="0" err="1"/>
              <a:t>ce.repo</a:t>
            </a:r>
            <a:endParaRPr lang="en-US" dirty="0"/>
          </a:p>
          <a:p>
            <a:endParaRPr lang="en-US" sz="2000" dirty="0"/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sudo</a:t>
            </a:r>
            <a:r>
              <a:rPr lang="en-US" dirty="0"/>
              <a:t> yum install docker-</a:t>
            </a:r>
            <a:r>
              <a:rPr lang="en-US" dirty="0" err="1"/>
              <a:t>ce</a:t>
            </a:r>
            <a:r>
              <a:rPr lang="en-US" dirty="0"/>
              <a:t> docker-</a:t>
            </a:r>
            <a:r>
              <a:rPr lang="en-US" dirty="0" err="1"/>
              <a:t>ce</a:t>
            </a:r>
            <a:r>
              <a:rPr lang="en-US" dirty="0"/>
              <a:t>-cli </a:t>
            </a:r>
            <a:r>
              <a:rPr lang="en-US" dirty="0" err="1"/>
              <a:t>containerd.io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systemctl</a:t>
            </a:r>
            <a:r>
              <a:rPr lang="en-US" dirty="0"/>
              <a:t> start docker</a:t>
            </a:r>
          </a:p>
          <a:p>
            <a:r>
              <a:rPr lang="en-US" dirty="0"/>
              <a:t>#</a:t>
            </a:r>
            <a:r>
              <a:rPr lang="en-US" dirty="0" err="1"/>
              <a:t>systemctl</a:t>
            </a:r>
            <a:r>
              <a:rPr lang="en-US" dirty="0"/>
              <a:t> enable docker</a:t>
            </a:r>
          </a:p>
          <a:p>
            <a:r>
              <a:rPr lang="en-US" dirty="0"/>
              <a:t>#docker –-version</a:t>
            </a:r>
          </a:p>
          <a:p>
            <a:r>
              <a:rPr lang="en-US" dirty="0"/>
              <a:t>Docker version 19.03.8, build afacb8b</a:t>
            </a:r>
          </a:p>
          <a:p>
            <a:br>
              <a:rPr lang="en-US" sz="2000" dirty="0"/>
            </a:b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477077" y="1053566"/>
            <a:ext cx="78817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all" dirty="0">
                <a:solidFill>
                  <a:srgbClr val="FFFFFF"/>
                </a:solidFill>
                <a:latin typeface="Geomanist Book"/>
              </a:rPr>
              <a:t>SET UP THE REPOSITORY</a:t>
            </a:r>
          </a:p>
          <a:p>
            <a:r>
              <a:rPr lang="en-US" dirty="0">
                <a:solidFill>
                  <a:srgbClr val="D3D4D4"/>
                </a:solidFill>
                <a:latin typeface="Open Sans"/>
              </a:rPr>
              <a:t>Install the yum-</a:t>
            </a:r>
            <a:r>
              <a:rPr lang="en-US" dirty="0" err="1">
                <a:solidFill>
                  <a:srgbClr val="D3D4D4"/>
                </a:solidFill>
                <a:latin typeface="Open Sans"/>
              </a:rPr>
              <a:t>utils</a:t>
            </a:r>
            <a:r>
              <a:rPr lang="en-US" dirty="0">
                <a:solidFill>
                  <a:srgbClr val="D3D4D4"/>
                </a:solidFill>
                <a:latin typeface="Open Sans"/>
              </a:rPr>
              <a:t> package (which provides the yum-config-manager utility) and set up the </a:t>
            </a:r>
            <a:r>
              <a:rPr lang="en-US" b="1" dirty="0">
                <a:solidFill>
                  <a:srgbClr val="D3D4D4"/>
                </a:solidFill>
                <a:latin typeface="Open Sans"/>
              </a:rPr>
              <a:t>stable</a:t>
            </a:r>
            <a:r>
              <a:rPr lang="en-US" dirty="0">
                <a:solidFill>
                  <a:srgbClr val="D3D4D4"/>
                </a:solidFill>
                <a:latin typeface="Open Sans"/>
              </a:rPr>
              <a:t> repository.</a:t>
            </a:r>
            <a:endParaRPr lang="en-US" b="0" i="0" dirty="0">
              <a:solidFill>
                <a:srgbClr val="D3D4D4"/>
              </a:solidFill>
              <a:effectLst/>
              <a:latin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816E5-DBA6-B346-91EA-DAEAB9ECAFD1}"/>
              </a:ext>
            </a:extLst>
          </p:cNvPr>
          <p:cNvSpPr/>
          <p:nvPr/>
        </p:nvSpPr>
        <p:spPr>
          <a:xfrm>
            <a:off x="477077" y="2509737"/>
            <a:ext cx="19413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>
                <a:solidFill>
                  <a:srgbClr val="FFFFFF"/>
                </a:solidFill>
                <a:latin typeface="Geomanist Book"/>
              </a:rPr>
              <a:t>INSTALL DOCKER ENGINE</a:t>
            </a:r>
            <a:endParaRPr lang="en-US" b="0" i="0" cap="all" dirty="0">
              <a:solidFill>
                <a:srgbClr val="FFFFFF"/>
              </a:solidFill>
              <a:effectLst/>
              <a:latin typeface="Geomanist Book"/>
            </a:endParaRPr>
          </a:p>
        </p:txBody>
      </p:sp>
    </p:spTree>
    <p:extLst>
      <p:ext uri="{BB962C8B-B14F-4D97-AF65-F5344CB8AC3E}">
        <p14:creationId xmlns:p14="http://schemas.microsoft.com/office/powerpoint/2010/main" val="10748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514784" y="851088"/>
            <a:ext cx="78817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Images </a:t>
            </a:r>
          </a:p>
          <a:p>
            <a:r>
              <a:rPr lang="en-US" dirty="0"/>
              <a:t>The blueprints of our application which form the basis of containers.</a:t>
            </a:r>
          </a:p>
          <a:p>
            <a:endParaRPr lang="en-US" i="1" dirty="0"/>
          </a:p>
          <a:p>
            <a:r>
              <a:rPr lang="en-US" b="1" dirty="0"/>
              <a:t>Containers</a:t>
            </a:r>
          </a:p>
          <a:p>
            <a:r>
              <a:rPr lang="en-US" dirty="0"/>
              <a:t>Created from Docker images and run the actual application.  </a:t>
            </a:r>
          </a:p>
          <a:p>
            <a:endParaRPr lang="en-US" i="1" dirty="0"/>
          </a:p>
          <a:p>
            <a:r>
              <a:rPr lang="en-US" b="1" dirty="0"/>
              <a:t>Docker Daemon </a:t>
            </a:r>
          </a:p>
          <a:p>
            <a:r>
              <a:rPr lang="en-US" dirty="0"/>
              <a:t>The background service running on the host that manages building, running and distributing Docker containers. </a:t>
            </a:r>
          </a:p>
          <a:p>
            <a:endParaRPr lang="en-US" b="0" i="0" dirty="0">
              <a:solidFill>
                <a:srgbClr val="D3D4D4"/>
              </a:solidFill>
              <a:effectLst/>
              <a:latin typeface="Open Sans"/>
            </a:endParaRPr>
          </a:p>
          <a:p>
            <a:r>
              <a:rPr lang="en-US" b="1" dirty="0"/>
              <a:t>Docker Client </a:t>
            </a:r>
          </a:p>
          <a:p>
            <a:r>
              <a:rPr lang="en-US" dirty="0"/>
              <a:t>The command line tool that allows the user to interact with the daemon.</a:t>
            </a:r>
          </a:p>
          <a:p>
            <a:endParaRPr lang="en-US" b="0" i="0" dirty="0">
              <a:solidFill>
                <a:srgbClr val="D3D4D4"/>
              </a:solidFill>
              <a:effectLst/>
              <a:latin typeface="Open Sans"/>
            </a:endParaRPr>
          </a:p>
          <a:p>
            <a:r>
              <a:rPr lang="en-US" b="1" dirty="0"/>
              <a:t>Docker Hub </a:t>
            </a:r>
          </a:p>
          <a:p>
            <a:r>
              <a:rPr lang="en-US" dirty="0"/>
              <a:t>A </a:t>
            </a:r>
            <a:r>
              <a:rPr lang="en-US" dirty="0">
                <a:hlinkClick r:id="rId2"/>
              </a:rPr>
              <a:t>registry</a:t>
            </a:r>
            <a:r>
              <a:rPr lang="en-US" dirty="0"/>
              <a:t> of Docker images. You can think of the registry as a directory of all available Docker images.</a:t>
            </a:r>
            <a:endParaRPr lang="en-US" b="0" i="0" dirty="0">
              <a:solidFill>
                <a:srgbClr val="D3D4D4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342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get our hands dirty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514784" y="851088"/>
            <a:ext cx="78817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Create our first packaged application</a:t>
            </a:r>
          </a:p>
          <a:p>
            <a:endParaRPr lang="en-US" b="1" dirty="0"/>
          </a:p>
          <a:p>
            <a:r>
              <a:rPr lang="en-US" dirty="0"/>
              <a:t>A simple </a:t>
            </a:r>
            <a:r>
              <a:rPr lang="en-US" dirty="0" err="1"/>
              <a:t>webapplication</a:t>
            </a:r>
            <a:r>
              <a:rPr lang="en-US" dirty="0"/>
              <a:t> that runs on lightweight Alpine </a:t>
            </a:r>
            <a:r>
              <a:rPr lang="en-US" dirty="0" err="1"/>
              <a:t>linux</a:t>
            </a:r>
            <a:r>
              <a:rPr lang="en-US" dirty="0"/>
              <a:t> with Nginx and shows a static webpage.</a:t>
            </a:r>
          </a:p>
          <a:p>
            <a:endParaRPr lang="en-US" b="1" i="0" dirty="0">
              <a:solidFill>
                <a:srgbClr val="D3D4D4"/>
              </a:solidFill>
              <a:effectLst/>
              <a:latin typeface="Open Sans"/>
            </a:endParaRPr>
          </a:p>
          <a:p>
            <a:r>
              <a:rPr lang="en-US" b="1" dirty="0"/>
              <a:t>What we need to do</a:t>
            </a:r>
          </a:p>
          <a:p>
            <a:endParaRPr lang="en-US" b="1" dirty="0"/>
          </a:p>
          <a:p>
            <a:r>
              <a:rPr lang="en-US" dirty="0"/>
              <a:t>Alpine </a:t>
            </a:r>
            <a:r>
              <a:rPr lang="en-US" dirty="0" err="1"/>
              <a:t>linux</a:t>
            </a:r>
            <a:r>
              <a:rPr lang="en-US" dirty="0"/>
              <a:t> as a base image</a:t>
            </a:r>
          </a:p>
          <a:p>
            <a:r>
              <a:rPr lang="en-US" dirty="0"/>
              <a:t>Install and configure (Nginx, folders, etc.)</a:t>
            </a:r>
          </a:p>
          <a:p>
            <a:r>
              <a:rPr lang="en-US" dirty="0"/>
              <a:t>Place </a:t>
            </a:r>
            <a:r>
              <a:rPr lang="en-US" dirty="0" err="1"/>
              <a:t>index.html</a:t>
            </a:r>
            <a:r>
              <a:rPr lang="en-US" dirty="0"/>
              <a:t> in the public directory</a:t>
            </a:r>
          </a:p>
          <a:p>
            <a:r>
              <a:rPr lang="en-US" dirty="0"/>
              <a:t>Run</a:t>
            </a:r>
          </a:p>
          <a:p>
            <a:endParaRPr lang="en-US" b="1" i="0" dirty="0">
              <a:solidFill>
                <a:srgbClr val="D3D4D4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388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514784" y="851088"/>
            <a:ext cx="788173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Docker can build images automatically by reading the instructions from a </a:t>
            </a:r>
            <a:r>
              <a:rPr lang="en-US" dirty="0" err="1"/>
              <a:t>Dockerfile</a:t>
            </a:r>
            <a:r>
              <a:rPr lang="en-US" dirty="0"/>
              <a:t>. A </a:t>
            </a:r>
            <a:r>
              <a:rPr lang="en-US" dirty="0" err="1"/>
              <a:t>Dockerfile</a:t>
            </a:r>
            <a:r>
              <a:rPr lang="en-US" dirty="0"/>
              <a:t> is a text document that contains all the commands a user could call on the command line to assemble an image. Using docker build users can create an automated build that executes several command-line instructions in succession.</a:t>
            </a:r>
          </a:p>
          <a:p>
            <a:endParaRPr lang="en-US" b="1" i="0" dirty="0">
              <a:solidFill>
                <a:srgbClr val="D3D4D4"/>
              </a:solidFill>
              <a:effectLst/>
              <a:latin typeface="Open Sans"/>
            </a:endParaRPr>
          </a:p>
          <a:p>
            <a:r>
              <a:rPr lang="en-US" b="1" dirty="0">
                <a:solidFill>
                  <a:srgbClr val="D3D4D4"/>
                </a:solidFill>
                <a:latin typeface="Open Sans"/>
              </a:rPr>
              <a:t>Important commands</a:t>
            </a:r>
          </a:p>
          <a:p>
            <a:endParaRPr lang="en-US" b="1" i="0" dirty="0">
              <a:solidFill>
                <a:srgbClr val="D3D4D4"/>
              </a:solidFill>
              <a:effectLst/>
              <a:latin typeface="Open Sans"/>
            </a:endParaRPr>
          </a:p>
          <a:p>
            <a:r>
              <a:rPr lang="en-US" dirty="0"/>
              <a:t>FROM  - the base image, </a:t>
            </a:r>
            <a:r>
              <a:rPr lang="en-US" dirty="0" err="1"/>
              <a:t>eg.</a:t>
            </a:r>
            <a:r>
              <a:rPr lang="en-US" dirty="0"/>
              <a:t> FROM alpine:3.6</a:t>
            </a:r>
          </a:p>
          <a:p>
            <a:r>
              <a:rPr lang="en-US" dirty="0"/>
              <a:t>RUN – it runs commands, </a:t>
            </a:r>
            <a:r>
              <a:rPr lang="en-US" dirty="0" err="1"/>
              <a:t>eg.</a:t>
            </a:r>
            <a:r>
              <a:rPr lang="en-US" dirty="0"/>
              <a:t> RUN </a:t>
            </a:r>
            <a:r>
              <a:rPr lang="en-US" dirty="0" err="1"/>
              <a:t>apk</a:t>
            </a:r>
            <a:r>
              <a:rPr lang="en-US" dirty="0"/>
              <a:t> add 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ADD – it copies files into image during build, </a:t>
            </a:r>
            <a:r>
              <a:rPr lang="en-US" dirty="0" err="1"/>
              <a:t>eg.</a:t>
            </a:r>
            <a:r>
              <a:rPr lang="en-US" dirty="0"/>
              <a:t> application codes, </a:t>
            </a:r>
            <a:r>
              <a:rPr lang="en-US" dirty="0" err="1"/>
              <a:t>configfiles</a:t>
            </a:r>
            <a:endParaRPr lang="en-US" dirty="0"/>
          </a:p>
          <a:p>
            <a:r>
              <a:rPr lang="en-US" dirty="0"/>
              <a:t>WORKDIR – the default directory when one enters the container</a:t>
            </a:r>
          </a:p>
          <a:p>
            <a:r>
              <a:rPr lang="en-US" dirty="0"/>
              <a:t>CMD – when container starts, this is the default command that runs.</a:t>
            </a:r>
          </a:p>
          <a:p>
            <a:endParaRPr lang="en-US" b="1" i="0" dirty="0">
              <a:solidFill>
                <a:srgbClr val="D3D4D4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20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32D31-8D52-3C46-8210-C48DE8755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32C9-0A13-9F41-AC65-70C1E3D2D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62579-784E-9543-A540-7831E2CEC1ED}"/>
              </a:ext>
            </a:extLst>
          </p:cNvPr>
          <p:cNvSpPr/>
          <p:nvPr/>
        </p:nvSpPr>
        <p:spPr>
          <a:xfrm>
            <a:off x="514784" y="851088"/>
            <a:ext cx="7881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b="1" i="0" dirty="0">
              <a:effectLst/>
              <a:latin typeface="Open Sans"/>
            </a:endParaRPr>
          </a:p>
          <a:p>
            <a:endParaRPr lang="en-US" sz="800" b="1" dirty="0">
              <a:latin typeface="Open Sans"/>
            </a:endParaRPr>
          </a:p>
          <a:p>
            <a:endParaRPr lang="en-US" sz="800" b="1" i="0" dirty="0">
              <a:effectLst/>
              <a:latin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63B5C-3EE7-0B4B-A085-193D7CB1D62D}"/>
              </a:ext>
            </a:extLst>
          </p:cNvPr>
          <p:cNvSpPr txBox="1"/>
          <p:nvPr/>
        </p:nvSpPr>
        <p:spPr>
          <a:xfrm>
            <a:off x="593387" y="1103243"/>
            <a:ext cx="6463396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look at  /app/docker-test/</a:t>
            </a:r>
            <a:r>
              <a:rPr lang="en-US" dirty="0" err="1"/>
              <a:t>Dockerfile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Let’s build!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i="1" dirty="0"/>
              <a:t>docker build -f </a:t>
            </a:r>
            <a:r>
              <a:rPr lang="en-US" i="1" dirty="0" err="1"/>
              <a:t>Dockerfile</a:t>
            </a:r>
            <a:r>
              <a:rPr lang="en-US" i="1" dirty="0"/>
              <a:t> -t test 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build: create image</a:t>
            </a:r>
          </a:p>
          <a:p>
            <a:r>
              <a:rPr lang="en-US" dirty="0"/>
              <a:t>-f </a:t>
            </a:r>
            <a:r>
              <a:rPr lang="en-US" dirty="0" err="1"/>
              <a:t>Dockerfile</a:t>
            </a:r>
            <a:r>
              <a:rPr lang="en-US" dirty="0"/>
              <a:t>  - location of </a:t>
            </a:r>
            <a:r>
              <a:rPr lang="en-US" dirty="0" err="1"/>
              <a:t>Dockerfile</a:t>
            </a:r>
            <a:r>
              <a:rPr lang="en-US" dirty="0"/>
              <a:t> descriptor</a:t>
            </a:r>
          </a:p>
          <a:p>
            <a:r>
              <a:rPr lang="en-US" dirty="0"/>
              <a:t>-t apply a tag to the image, </a:t>
            </a:r>
            <a:r>
              <a:rPr lang="en-US" dirty="0" err="1"/>
              <a:t>eg</a:t>
            </a:r>
            <a:r>
              <a:rPr lang="en-US" dirty="0"/>
              <a:t> test or application:1.0 </a:t>
            </a:r>
          </a:p>
          <a:p>
            <a:r>
              <a:rPr lang="en-US" dirty="0"/>
              <a:t>. Specify the context directory (build will use commands relative from there)</a:t>
            </a:r>
          </a:p>
          <a:p>
            <a:endParaRPr lang="en-US" dirty="0"/>
          </a:p>
          <a:p>
            <a:br>
              <a:rPr lang="en-US" dirty="0"/>
            </a:br>
            <a:r>
              <a:rPr lang="en-US" sz="1100" dirty="0"/>
              <a:t>ending build context to Docker daemon  15.36kB</a:t>
            </a:r>
          </a:p>
          <a:p>
            <a:r>
              <a:rPr lang="en-US" sz="1100" dirty="0"/>
              <a:t>Step 1/13 : FROM alpine:3.6</a:t>
            </a:r>
          </a:p>
          <a:p>
            <a:r>
              <a:rPr lang="en-US" sz="1100" dirty="0"/>
              <a:t>…</a:t>
            </a:r>
          </a:p>
          <a:p>
            <a:r>
              <a:rPr lang="en-US" sz="1100" dirty="0"/>
              <a:t>Successfully built 76fc926cd406</a:t>
            </a:r>
          </a:p>
          <a:p>
            <a:r>
              <a:rPr lang="en-US" sz="1100" dirty="0"/>
              <a:t>Successfully tagged </a:t>
            </a:r>
            <a:r>
              <a:rPr lang="en-US" sz="1100" dirty="0" err="1"/>
              <a:t>test:latest</a:t>
            </a:r>
            <a:endParaRPr lang="en-US" dirty="0"/>
          </a:p>
          <a:p>
            <a:r>
              <a:rPr lang="en-US" dirty="0"/>
              <a:t>                                                                            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theme/theme1.xml><?xml version="1.0" encoding="utf-8"?>
<a:theme xmlns:a="http://schemas.openxmlformats.org/drawingml/2006/main" name="1_Office Theme">
  <a:themeElements>
    <a:clrScheme name="Egyéni 4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282D32"/>
      </a:accent1>
      <a:accent2>
        <a:srgbClr val="243A6D"/>
      </a:accent2>
      <a:accent3>
        <a:srgbClr val="28A6D8"/>
      </a:accent3>
      <a:accent4>
        <a:srgbClr val="4B4B4B"/>
      </a:accent4>
      <a:accent5>
        <a:srgbClr val="808080"/>
      </a:accent5>
      <a:accent6>
        <a:srgbClr val="DCDCDC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>
          <a:solidFill>
            <a:schemeClr val="bg1"/>
          </a:solidFill>
        </a:ln>
        <a:effectLst/>
      </a:spPr>
      <a:bodyPr rtlCol="1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74020</TotalTime>
  <Words>949</Words>
  <Application>Microsoft Macintosh PowerPoint</Application>
  <PresentationFormat>On-screen Show (16:9)</PresentationFormat>
  <Paragraphs>162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Corbel</vt:lpstr>
      <vt:lpstr>Geomanist Book</vt:lpstr>
      <vt:lpstr>Open Sans</vt:lpstr>
      <vt:lpstr>Roboto</vt:lpstr>
      <vt:lpstr>Roboto Light</vt:lpstr>
      <vt:lpstr>Roboto Thin</vt:lpstr>
      <vt:lpstr>Tahoma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Xdroid International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Willeke Hellenthal</dc:creator>
  <cp:keywords/>
  <dc:description/>
  <cp:lastModifiedBy>Xdroid</cp:lastModifiedBy>
  <cp:revision>562</cp:revision>
  <dcterms:created xsi:type="dcterms:W3CDTF">2015-05-21T03:41:25Z</dcterms:created>
  <dcterms:modified xsi:type="dcterms:W3CDTF">2020-04-21T08:59:22Z</dcterms:modified>
  <cp:category/>
</cp:coreProperties>
</file>